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64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2" r:id="rId9"/>
    <p:sldId id="277" r:id="rId10"/>
    <p:sldId id="278" r:id="rId11"/>
    <p:sldId id="280" r:id="rId12"/>
    <p:sldId id="272" r:id="rId13"/>
    <p:sldId id="273" r:id="rId14"/>
    <p:sldId id="281" r:id="rId15"/>
    <p:sldId id="286" r:id="rId16"/>
    <p:sldId id="274" r:id="rId17"/>
    <p:sldId id="283" r:id="rId18"/>
    <p:sldId id="284" r:id="rId19"/>
    <p:sldId id="285" r:id="rId20"/>
  </p:sldIdLst>
  <p:sldSz cx="12192000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661C28D-168B-4E5A-975A-1A3CF9B44AC2}">
          <p14:sldIdLst>
            <p14:sldId id="256"/>
            <p14:sldId id="257"/>
            <p14:sldId id="258"/>
            <p14:sldId id="259"/>
            <p14:sldId id="260"/>
            <p14:sldId id="266"/>
            <p14:sldId id="265"/>
            <p14:sldId id="262"/>
            <p14:sldId id="277"/>
            <p14:sldId id="278"/>
            <p14:sldId id="280"/>
            <p14:sldId id="272"/>
            <p14:sldId id="273"/>
            <p14:sldId id="281"/>
            <p14:sldId id="286"/>
            <p14:sldId id="274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20" userDrawn="1">
          <p15:clr>
            <a:srgbClr val="A4A3A4"/>
          </p15:clr>
        </p15:guide>
        <p15:guide id="2" pos="3848" userDrawn="1">
          <p15:clr>
            <a:srgbClr val="A4A3A4"/>
          </p15:clr>
        </p15:guide>
        <p15:guide id="3" orient="horz" pos="3062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080" y="62"/>
      </p:cViewPr>
      <p:guideLst>
        <p:guide orient="horz" pos="2820"/>
        <p:guide pos="3848"/>
        <p:guide orient="horz" pos="306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aseline="0" dirty="0">
                <a:solidFill>
                  <a:schemeClr val="tx1"/>
                </a:solidFill>
              </a:rPr>
              <a:t>Expense on Items</a:t>
            </a:r>
          </a:p>
        </c:rich>
      </c:tx>
      <c:layout>
        <c:manualLayout>
          <c:xMode val="edge"/>
          <c:yMode val="edge"/>
          <c:x val="7.696040309246698E-3"/>
          <c:y val="3.020690198828692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54065431392679675"/>
          <c:y val="9.0439198186468742E-2"/>
          <c:w val="0.42045688550208715"/>
          <c:h val="0.7658183162481477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Expense on Items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C9-456A-8E86-45DE5A29416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C9-456A-8E86-45DE5A29416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EC9-456A-8E86-45DE5A29416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EC9-456A-8E86-45DE5A29416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EC9-456A-8E86-45DE5A29416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EC9-456A-8E86-45DE5A29416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EC9-456A-8E86-45DE5A29416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CEC9-456A-8E86-45DE5A29416B}"/>
                </c:ext>
              </c:extLst>
            </c:dLbl>
            <c:dLbl>
              <c:idx val="1"/>
              <c:layout>
                <c:manualLayout>
                  <c:x val="-0.11090865802130151"/>
                  <c:y val="-9.170345814659834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C9-456A-8E86-45DE5A29416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CEC9-456A-8E86-45DE5A29416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CEC9-456A-8E86-45DE5A29416B}"/>
                </c:ext>
              </c:extLst>
            </c:dLbl>
            <c:dLbl>
              <c:idx val="4"/>
              <c:layout>
                <c:manualLayout>
                  <c:x val="2.2369207642929597E-2"/>
                  <c:y val="0.127684363949298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240273224791202"/>
                      <c:h val="0.1009546088588429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CEC9-456A-8E86-45DE5A2941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Structure Materials</c:v>
                </c:pt>
                <c:pt idx="1">
                  <c:v>Controlling Systems</c:v>
                </c:pt>
                <c:pt idx="2">
                  <c:v>Motors</c:v>
                </c:pt>
                <c:pt idx="3">
                  <c:v>Batteries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199.21</c:v>
                </c:pt>
                <c:pt idx="1">
                  <c:v>490.58</c:v>
                </c:pt>
                <c:pt idx="2">
                  <c:v>640</c:v>
                </c:pt>
                <c:pt idx="3">
                  <c:v>160.72999999999999</c:v>
                </c:pt>
                <c:pt idx="4">
                  <c:v>54.9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08-4C53-926D-FEB94189C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15105802229339785"/>
          <c:w val="0.55925533082995582"/>
          <c:h val="0.726555889885819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E43D7B8-E36C-42A9-A14A-14D16B391E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07F264-9D94-439D-8524-EBC76E5A80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01945-7D97-4782-B087-8345B1955CF6}" type="datetimeFigureOut">
              <a:rPr lang="zh-CN" altLang="en-US" smtClean="0"/>
              <a:t>2020/01/03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5844B4-554B-4902-896D-4B6285229E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ACE8FF-A49E-4758-B35A-D78711D98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619A5-6CDE-42EF-BE2A-1063F0071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725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247F9-284D-45A9-90F0-B0D87DC56D9B}" type="datetimeFigureOut">
              <a:rPr lang="zh-CN" altLang="en-US" smtClean="0"/>
              <a:t>2020/01/03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93838" y="1143000"/>
            <a:ext cx="3870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0986-4DF1-426F-B2D2-A32AFDB67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795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48175" rtl="0" eaLnBrk="1" latinLnBrk="0" hangingPunct="1">
      <a:defRPr sz="1770" kern="1200">
        <a:solidFill>
          <a:schemeClr val="tx1"/>
        </a:solidFill>
        <a:latin typeface="+mn-lt"/>
        <a:ea typeface="+mn-ea"/>
        <a:cs typeface="+mn-cs"/>
      </a:defRPr>
    </a:lvl1pPr>
    <a:lvl2pPr marL="674087" algn="l" defTabSz="1348175" rtl="0" eaLnBrk="1" latinLnBrk="0" hangingPunct="1">
      <a:defRPr sz="1770" kern="1200">
        <a:solidFill>
          <a:schemeClr val="tx1"/>
        </a:solidFill>
        <a:latin typeface="+mn-lt"/>
        <a:ea typeface="+mn-ea"/>
        <a:cs typeface="+mn-cs"/>
      </a:defRPr>
    </a:lvl2pPr>
    <a:lvl3pPr marL="1348175" algn="l" defTabSz="1348175" rtl="0" eaLnBrk="1" latinLnBrk="0" hangingPunct="1">
      <a:defRPr sz="1770" kern="1200">
        <a:solidFill>
          <a:schemeClr val="tx1"/>
        </a:solidFill>
        <a:latin typeface="+mn-lt"/>
        <a:ea typeface="+mn-ea"/>
        <a:cs typeface="+mn-cs"/>
      </a:defRPr>
    </a:lvl3pPr>
    <a:lvl4pPr marL="2022263" algn="l" defTabSz="1348175" rtl="0" eaLnBrk="1" latinLnBrk="0" hangingPunct="1">
      <a:defRPr sz="1770" kern="1200">
        <a:solidFill>
          <a:schemeClr val="tx1"/>
        </a:solidFill>
        <a:latin typeface="+mn-lt"/>
        <a:ea typeface="+mn-ea"/>
        <a:cs typeface="+mn-cs"/>
      </a:defRPr>
    </a:lvl4pPr>
    <a:lvl5pPr marL="2696350" algn="l" defTabSz="1348175" rtl="0" eaLnBrk="1" latinLnBrk="0" hangingPunct="1">
      <a:defRPr sz="1770" kern="1200">
        <a:solidFill>
          <a:schemeClr val="tx1"/>
        </a:solidFill>
        <a:latin typeface="+mn-lt"/>
        <a:ea typeface="+mn-ea"/>
        <a:cs typeface="+mn-cs"/>
      </a:defRPr>
    </a:lvl5pPr>
    <a:lvl6pPr marL="3370440" algn="l" defTabSz="1348175" rtl="0" eaLnBrk="1" latinLnBrk="0" hangingPunct="1">
      <a:defRPr sz="1770" kern="1200">
        <a:solidFill>
          <a:schemeClr val="tx1"/>
        </a:solidFill>
        <a:latin typeface="+mn-lt"/>
        <a:ea typeface="+mn-ea"/>
        <a:cs typeface="+mn-cs"/>
      </a:defRPr>
    </a:lvl6pPr>
    <a:lvl7pPr marL="4044527" algn="l" defTabSz="1348175" rtl="0" eaLnBrk="1" latinLnBrk="0" hangingPunct="1">
      <a:defRPr sz="1770" kern="1200">
        <a:solidFill>
          <a:schemeClr val="tx1"/>
        </a:solidFill>
        <a:latin typeface="+mn-lt"/>
        <a:ea typeface="+mn-ea"/>
        <a:cs typeface="+mn-cs"/>
      </a:defRPr>
    </a:lvl7pPr>
    <a:lvl8pPr marL="4718614" algn="l" defTabSz="1348175" rtl="0" eaLnBrk="1" latinLnBrk="0" hangingPunct="1">
      <a:defRPr sz="1770" kern="1200">
        <a:solidFill>
          <a:schemeClr val="tx1"/>
        </a:solidFill>
        <a:latin typeface="+mn-lt"/>
        <a:ea typeface="+mn-ea"/>
        <a:cs typeface="+mn-cs"/>
      </a:defRPr>
    </a:lvl8pPr>
    <a:lvl9pPr marL="5392701" algn="l" defTabSz="1348175" rtl="0" eaLnBrk="1" latinLnBrk="0" hangingPunct="1">
      <a:defRPr sz="177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0986-4DF1-426F-B2D2-A32AFDB673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2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90794"/>
            <a:ext cx="10363200" cy="3384092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05389"/>
            <a:ext cx="9144000" cy="234681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933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pPr/>
              <a:t>‹#›</a:t>
            </a:fld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342990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933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pPr/>
              <a:t>‹#›</a:t>
            </a:fld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107165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17514"/>
            <a:ext cx="2628900" cy="82374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17514"/>
            <a:ext cx="7734300" cy="82374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933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pPr/>
              <a:t>‹#›</a:t>
            </a:fld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349785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41669"/>
            <a:ext cx="10845800" cy="158412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1333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333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980057"/>
            <a:ext cx="11760200" cy="6774935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3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hank-you-1">
    <p:bg>
      <p:bgPr>
        <a:blipFill dpi="0" rotWithShape="1">
          <a:blip r:embed="rId2"/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52108"/>
            <a:ext cx="12192000" cy="1410789"/>
          </a:xfrm>
          <a:solidFill>
            <a:schemeClr val="bg1"/>
          </a:solidFill>
        </p:spPr>
        <p:txBody>
          <a:bodyPr anchor="b"/>
          <a:lstStyle>
            <a:lvl1pPr algn="ctr">
              <a:defRPr sz="6400" baseline="0">
                <a:solidFill>
                  <a:srgbClr val="000044"/>
                </a:solidFill>
              </a:defRPr>
            </a:lvl1pPr>
          </a:lstStyle>
          <a:p>
            <a:r>
              <a:rPr lang="en-US" altLang="zh-CN" dirty="0"/>
              <a:t>Click to Edd Exit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66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-1">
    <p:bg>
      <p:bgPr>
        <a:blipFill dpi="0" rotWithShape="1">
          <a:blip r:embed="rId2"/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52108"/>
            <a:ext cx="12192000" cy="1410789"/>
          </a:xfrm>
          <a:solidFill>
            <a:schemeClr val="bg1"/>
          </a:solidFill>
        </p:spPr>
        <p:txBody>
          <a:bodyPr anchor="b"/>
          <a:lstStyle>
            <a:lvl1pPr algn="ctr">
              <a:defRPr sz="6400" baseline="0">
                <a:solidFill>
                  <a:srgbClr val="000044"/>
                </a:solidFill>
              </a:defRPr>
            </a:lvl1pPr>
          </a:lstStyle>
          <a:p>
            <a:r>
              <a:rPr lang="en-US" altLang="zh-CN" dirty="0"/>
              <a:t>Click to Edd Exit Message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-you-1">
    <p:bg>
      <p:bgPr>
        <a:blipFill dpi="0" rotWithShape="1">
          <a:blip r:embed="rId2"/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52108"/>
            <a:ext cx="12192000" cy="1410789"/>
          </a:xfrm>
          <a:solidFill>
            <a:schemeClr val="bg1"/>
          </a:solidFill>
        </p:spPr>
        <p:txBody>
          <a:bodyPr anchor="b"/>
          <a:lstStyle>
            <a:lvl1pPr algn="ctr">
              <a:defRPr sz="6400" baseline="0">
                <a:solidFill>
                  <a:srgbClr val="000044"/>
                </a:solidFill>
              </a:defRPr>
            </a:lvl1pPr>
          </a:lstStyle>
          <a:p>
            <a:r>
              <a:rPr lang="en-US" altLang="zh-CN" dirty="0"/>
              <a:t>Click to Edd Exit Message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-you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590797"/>
            <a:ext cx="9144000" cy="3384092"/>
          </a:xfrm>
        </p:spPr>
        <p:txBody>
          <a:bodyPr anchor="b"/>
          <a:lstStyle>
            <a:lvl1pPr algn="ctr">
              <a:defRPr sz="6400" baseline="0"/>
            </a:lvl1pPr>
          </a:lstStyle>
          <a:p>
            <a:r>
              <a:rPr lang="en-US" altLang="zh-CN" dirty="0"/>
              <a:t>Click to Add Greeting Message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1333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60723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423318"/>
            <a:ext cx="10515600" cy="404335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504929"/>
            <a:ext cx="10515600" cy="212630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933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pPr/>
              <a:t>‹#›</a:t>
            </a:fld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167799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587570"/>
            <a:ext cx="5181600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587570"/>
            <a:ext cx="5181600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933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pPr/>
              <a:t>‹#›</a:t>
            </a:fld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3240497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17516"/>
            <a:ext cx="10515600" cy="18788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382815"/>
            <a:ext cx="5157787" cy="116778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550596"/>
            <a:ext cx="5157787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382815"/>
            <a:ext cx="5183188" cy="116778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550596"/>
            <a:ext cx="5183188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1333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22244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933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pPr/>
              <a:t>‹#›</a:t>
            </a:fld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56871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1333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81135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8018"/>
            <a:ext cx="3932237" cy="226806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99540"/>
            <a:ext cx="6172200" cy="690768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916079"/>
            <a:ext cx="3932237" cy="540239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1333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40991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8018"/>
            <a:ext cx="3932237" cy="226806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99540"/>
            <a:ext cx="6172200" cy="690768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916079"/>
            <a:ext cx="3932237" cy="540239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933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pPr/>
              <a:t>‹#›</a:t>
            </a:fld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70793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17516"/>
            <a:ext cx="10515600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587570"/>
            <a:ext cx="10515600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9009246"/>
            <a:ext cx="2743200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933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9009246"/>
            <a:ext cx="4114800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9009246"/>
            <a:ext cx="2743200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49B74-5DB2-4B03-B1D2-7F6A3C51C318}" type="slidenum">
              <a:rPr lang="en-US" smtClean="0"/>
              <a:pPr/>
              <a:t>‹#›</a:t>
            </a:fld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330418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53" r:id="rId14"/>
    <p:sldLayoutId id="2147483654" r:id="rId15"/>
    <p:sldLayoutId id="2147483656" r:id="rId16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4.mp4"/><Relationship Id="rId7" Type="http://schemas.openxmlformats.org/officeDocument/2006/relationships/image" Target="../media/image39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6.mp4"/><Relationship Id="rId7" Type="http://schemas.openxmlformats.org/officeDocument/2006/relationships/image" Target="../media/image41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6.mp4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44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image" Target="../media/image20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3.GIF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g"/><Relationship Id="rId7" Type="http://schemas.openxmlformats.org/officeDocument/2006/relationships/image" Target="../media/image3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4469C1-0DA1-47AB-8491-BAB702C8AC26}"/>
              </a:ext>
            </a:extLst>
          </p:cNvPr>
          <p:cNvGrpSpPr/>
          <p:nvPr/>
        </p:nvGrpSpPr>
        <p:grpSpPr>
          <a:xfrm>
            <a:off x="1489573" y="1930634"/>
            <a:ext cx="7776864" cy="794692"/>
            <a:chOff x="142844" y="166010"/>
            <a:chExt cx="5715040" cy="547340"/>
          </a:xfrm>
        </p:grpSpPr>
        <p:sp>
          <p:nvSpPr>
            <p:cNvPr id="4" name="TextBox 3"/>
            <p:cNvSpPr txBox="1"/>
            <p:nvPr/>
          </p:nvSpPr>
          <p:spPr>
            <a:xfrm>
              <a:off x="291990" y="190130"/>
              <a:ext cx="5565894" cy="459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733" dirty="0"/>
                <a:t>Vg 100 Project: To Build a robotic car</a:t>
              </a:r>
            </a:p>
          </p:txBody>
        </p:sp>
        <p:sp>
          <p:nvSpPr>
            <p:cNvPr id="8" name="图文框 7"/>
            <p:cNvSpPr/>
            <p:nvPr/>
          </p:nvSpPr>
          <p:spPr>
            <a:xfrm>
              <a:off x="142844" y="166010"/>
              <a:ext cx="5715040" cy="547340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39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太阳形 1">
            <a:extLst>
              <a:ext uri="{FF2B5EF4-FFF2-40B4-BE49-F238E27FC236}">
                <a16:creationId xmlns:a16="http://schemas.microsoft.com/office/drawing/2014/main" id="{A9C95332-4C21-4B79-B5AF-6A5001DFF637}"/>
              </a:ext>
            </a:extLst>
          </p:cNvPr>
          <p:cNvSpPr/>
          <p:nvPr/>
        </p:nvSpPr>
        <p:spPr>
          <a:xfrm>
            <a:off x="145424" y="1090103"/>
            <a:ext cx="1344149" cy="1180403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/>
              <a:t>A</a:t>
            </a:r>
            <a:endParaRPr lang="zh-CN" altLang="en-US" sz="3733" dirty="0"/>
          </a:p>
        </p:txBody>
      </p:sp>
      <p:sp>
        <p:nvSpPr>
          <p:cNvPr id="9" name="太阳形 8">
            <a:extLst>
              <a:ext uri="{FF2B5EF4-FFF2-40B4-BE49-F238E27FC236}">
                <a16:creationId xmlns:a16="http://schemas.microsoft.com/office/drawing/2014/main" id="{050F171B-A524-44A0-8F25-3573DED21310}"/>
              </a:ext>
            </a:extLst>
          </p:cNvPr>
          <p:cNvSpPr/>
          <p:nvPr/>
        </p:nvSpPr>
        <p:spPr>
          <a:xfrm>
            <a:off x="145424" y="2608543"/>
            <a:ext cx="1344149" cy="1180403"/>
          </a:xfrm>
          <a:prstGeom prst="su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/>
              <a:t>T</a:t>
            </a:r>
            <a:endParaRPr lang="zh-CN" altLang="en-US" sz="3733" dirty="0"/>
          </a:p>
        </p:txBody>
      </p:sp>
      <p:sp>
        <p:nvSpPr>
          <p:cNvPr id="10" name="太阳形 9">
            <a:extLst>
              <a:ext uri="{FF2B5EF4-FFF2-40B4-BE49-F238E27FC236}">
                <a16:creationId xmlns:a16="http://schemas.microsoft.com/office/drawing/2014/main" id="{26556360-2217-4548-AE93-B37B78832AF5}"/>
              </a:ext>
            </a:extLst>
          </p:cNvPr>
          <p:cNvSpPr/>
          <p:nvPr/>
        </p:nvSpPr>
        <p:spPr>
          <a:xfrm>
            <a:off x="145424" y="4166299"/>
            <a:ext cx="1344149" cy="1180403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/>
              <a:t>L</a:t>
            </a:r>
            <a:endParaRPr lang="zh-CN" altLang="en-US" sz="3733" dirty="0"/>
          </a:p>
        </p:txBody>
      </p:sp>
      <p:sp>
        <p:nvSpPr>
          <p:cNvPr id="11" name="太阳形 10">
            <a:extLst>
              <a:ext uri="{FF2B5EF4-FFF2-40B4-BE49-F238E27FC236}">
                <a16:creationId xmlns:a16="http://schemas.microsoft.com/office/drawing/2014/main" id="{BB1A2651-FF72-41F7-B1F6-465A32F7388B}"/>
              </a:ext>
            </a:extLst>
          </p:cNvPr>
          <p:cNvSpPr/>
          <p:nvPr/>
        </p:nvSpPr>
        <p:spPr>
          <a:xfrm>
            <a:off x="145424" y="5724228"/>
            <a:ext cx="1344149" cy="1180403"/>
          </a:xfrm>
          <a:prstGeom prst="su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/>
              <a:t>A</a:t>
            </a:r>
            <a:endParaRPr lang="zh-CN" altLang="en-US" sz="3733" dirty="0"/>
          </a:p>
        </p:txBody>
      </p:sp>
      <p:sp>
        <p:nvSpPr>
          <p:cNvPr id="12" name="太阳形 11">
            <a:extLst>
              <a:ext uri="{FF2B5EF4-FFF2-40B4-BE49-F238E27FC236}">
                <a16:creationId xmlns:a16="http://schemas.microsoft.com/office/drawing/2014/main" id="{D33EEABF-98B9-4385-86FD-EAE95545850A}"/>
              </a:ext>
            </a:extLst>
          </p:cNvPr>
          <p:cNvSpPr/>
          <p:nvPr/>
        </p:nvSpPr>
        <p:spPr>
          <a:xfrm>
            <a:off x="145424" y="7238243"/>
            <a:ext cx="1344149" cy="1180403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/>
              <a:t>S</a:t>
            </a:r>
            <a:endParaRPr lang="zh-CN" altLang="en-US" sz="3733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1FEED9-EBD4-4C7F-8B1F-6DAEC9C72103}"/>
              </a:ext>
            </a:extLst>
          </p:cNvPr>
          <p:cNvSpPr txBox="1"/>
          <p:nvPr/>
        </p:nvSpPr>
        <p:spPr>
          <a:xfrm>
            <a:off x="2061139" y="2859652"/>
            <a:ext cx="6658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Treasures Gained From Our Vg Project</a:t>
            </a:r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061C57-02B8-4FD0-8C95-0669969C9193}"/>
              </a:ext>
            </a:extLst>
          </p:cNvPr>
          <p:cNvSpPr txBox="1"/>
          <p:nvPr/>
        </p:nvSpPr>
        <p:spPr>
          <a:xfrm>
            <a:off x="1655508" y="3573528"/>
            <a:ext cx="96250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dirty="0"/>
              <a:t>Yuchen Liu, Yuchen Song, Luochuan Zhang, Xuewen Wang, Wei Yan  -------- Team Atlas</a:t>
            </a:r>
            <a:endParaRPr lang="zh-CN" altLang="en-US" sz="2133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58BEFC1-C843-408A-A973-54528C7577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695" y="4006150"/>
            <a:ext cx="2743232" cy="218345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07462D9-55CE-415B-9D29-BA5D4EE1AF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45" y="4051435"/>
            <a:ext cx="2743232" cy="205742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82C30AB-50C3-4CC4-9959-04446929D6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31" y="4111483"/>
            <a:ext cx="2754431" cy="2044237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938ECF-98EC-40C4-BE99-08A684053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770" y="4111486"/>
            <a:ext cx="1759516" cy="18904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454D6A-C71B-484F-9010-6B130383FDDA}"/>
              </a:ext>
            </a:extLst>
          </p:cNvPr>
          <p:cNvSpPr txBox="1"/>
          <p:nvPr/>
        </p:nvSpPr>
        <p:spPr>
          <a:xfrm>
            <a:off x="8283717" y="6955904"/>
            <a:ext cx="3744678" cy="636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39" dirty="0"/>
              <a:t>Speaker: Wei Yan</a:t>
            </a:r>
            <a:endParaRPr lang="zh-CN" altLang="en-US" sz="3539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DF1BA19-289B-4E26-94B1-BB29218CA68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720766" y="6108864"/>
            <a:ext cx="974972" cy="6295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40D395B-4FA5-4E18-9F83-D6EA8BD63FBC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390311" y="6189606"/>
            <a:ext cx="0" cy="494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3748224-0141-4F20-A1D9-E675D95B1F0E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906216" y="6155720"/>
            <a:ext cx="1232931" cy="6580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620B4B1-F294-41D8-BB8E-67D9B5D7E812}"/>
              </a:ext>
            </a:extLst>
          </p:cNvPr>
          <p:cNvCxnSpPr>
            <a:cxnSpLocks/>
          </p:cNvCxnSpPr>
          <p:nvPr/>
        </p:nvCxnSpPr>
        <p:spPr>
          <a:xfrm flipH="1">
            <a:off x="8310967" y="6039084"/>
            <a:ext cx="2677040" cy="79577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0AD83D18-CF7B-42CB-A05B-34BBC4D927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00" y="1374257"/>
            <a:ext cx="2313821" cy="172224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225C7F9-8ABB-481C-8E4B-0ACCC2F704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19" y="6904632"/>
            <a:ext cx="3250449" cy="199150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FACA2C1-6190-4871-8728-60271160DF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44" y="6844640"/>
            <a:ext cx="3099271" cy="216460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B81CC441-563F-42D9-BBF3-2830DF7A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9B74-5DB2-4B03-B1D2-7F6A3C51C318}" type="slidenum">
              <a:rPr lang="en-US" smtClean="0"/>
              <a:pPr/>
              <a:t>1</a:t>
            </a:fld>
            <a:endParaRPr lang="en-US" sz="933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88889E-6 2.22222E-6 L -3.88889E-6 -0.07222 " pathEditMode="relative" rAng="0" ptsTypes="AA">
                                      <p:cBhvr>
                                        <p:cTn id="20" dur="4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1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225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225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225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6" grpId="0"/>
      <p:bldP spid="7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35EEE7-0F0A-4323-BDE3-C6FC797121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49FD2B91-45CA-429B-8E06-517D7B03F7EB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5BC0BB-8D1E-4F64-980D-AC93727D2E69}"/>
              </a:ext>
            </a:extLst>
          </p:cNvPr>
          <p:cNvSpPr txBox="1"/>
          <p:nvPr/>
        </p:nvSpPr>
        <p:spPr>
          <a:xfrm>
            <a:off x="1589281" y="1564357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Turning Principles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18B2F-833E-48DB-B772-ECAD7653A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3" y="2372568"/>
            <a:ext cx="5340371" cy="2343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51E755-6B95-49E4-8BBB-E5A747FA3A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5" y="5254735"/>
            <a:ext cx="5280588" cy="26402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7FA3308-5F79-43E1-AA0B-71950290C850}"/>
              </a:ext>
            </a:extLst>
          </p:cNvPr>
          <p:cNvSpPr txBox="1"/>
          <p:nvPr/>
        </p:nvSpPr>
        <p:spPr>
          <a:xfrm>
            <a:off x="-85421" y="4651275"/>
            <a:ext cx="5939175" cy="636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39" dirty="0"/>
              <a:t>Sensors detect the tape</a:t>
            </a:r>
            <a:endParaRPr lang="zh-CN" altLang="en-US" sz="3539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1FE276-3713-4050-A695-05E66FEA9CBB}"/>
              </a:ext>
            </a:extLst>
          </p:cNvPr>
          <p:cNvSpPr txBox="1"/>
          <p:nvPr/>
        </p:nvSpPr>
        <p:spPr>
          <a:xfrm>
            <a:off x="671172" y="7970855"/>
            <a:ext cx="5939173" cy="118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39" dirty="0"/>
              <a:t> Driving Module adjusts the speed</a:t>
            </a:r>
            <a:endParaRPr lang="zh-CN" altLang="en-US" sz="3539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F74432E-AE41-49CE-B4BC-B70FEDA25699}"/>
              </a:ext>
            </a:extLst>
          </p:cNvPr>
          <p:cNvGrpSpPr/>
          <p:nvPr/>
        </p:nvGrpSpPr>
        <p:grpSpPr>
          <a:xfrm>
            <a:off x="6653025" y="1749408"/>
            <a:ext cx="4867803" cy="6221447"/>
            <a:chOff x="5364088" y="385666"/>
            <a:chExt cx="3650852" cy="466608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EC649EF-9D98-45BA-81FD-4B1F57DE2C11}"/>
                </a:ext>
              </a:extLst>
            </p:cNvPr>
            <p:cNvSpPr/>
            <p:nvPr/>
          </p:nvSpPr>
          <p:spPr>
            <a:xfrm>
              <a:off x="5364088" y="385666"/>
              <a:ext cx="1634628" cy="85922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Sensors detect the tape</a:t>
              </a:r>
              <a:endPara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9077D906-920C-42AB-92CB-3D44240CC7AD}"/>
                </a:ext>
              </a:extLst>
            </p:cNvPr>
            <p:cNvCxnSpPr>
              <a:cxnSpLocks/>
            </p:cNvCxnSpPr>
            <p:nvPr/>
          </p:nvCxnSpPr>
          <p:spPr>
            <a:xfrm>
              <a:off x="6156176" y="1345332"/>
              <a:ext cx="0" cy="4615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4A049B7-021B-40FE-8BD4-DAFFF4A89724}"/>
                </a:ext>
              </a:extLst>
            </p:cNvPr>
            <p:cNvSpPr txBox="1"/>
            <p:nvPr/>
          </p:nvSpPr>
          <p:spPr>
            <a:xfrm>
              <a:off x="6300191" y="1345332"/>
              <a:ext cx="1634605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Feedback</a:t>
              </a:r>
              <a:endParaRPr lang="zh-CN" altLang="en-US" sz="28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420F75E-A650-4EE1-85B8-AB7367C150BF}"/>
                </a:ext>
              </a:extLst>
            </p:cNvPr>
            <p:cNvSpPr/>
            <p:nvPr/>
          </p:nvSpPr>
          <p:spPr>
            <a:xfrm>
              <a:off x="5364088" y="1907295"/>
              <a:ext cx="1634628" cy="85922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Motors adjust the speed </a:t>
              </a:r>
              <a:endPara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CA7D6D7-C93E-409E-9434-FE60617D189C}"/>
                </a:ext>
              </a:extLst>
            </p:cNvPr>
            <p:cNvCxnSpPr>
              <a:cxnSpLocks/>
            </p:cNvCxnSpPr>
            <p:nvPr/>
          </p:nvCxnSpPr>
          <p:spPr>
            <a:xfrm>
              <a:off x="6207419" y="2837601"/>
              <a:ext cx="0" cy="4615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00C97E-1773-47FB-84B0-53F8ADB58C1A}"/>
                </a:ext>
              </a:extLst>
            </p:cNvPr>
            <p:cNvSpPr/>
            <p:nvPr/>
          </p:nvSpPr>
          <p:spPr>
            <a:xfrm>
              <a:off x="5402053" y="3354961"/>
              <a:ext cx="1634628" cy="85922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Keep on the Right Track </a:t>
              </a:r>
              <a:endPara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EB796-71E9-4129-8479-77F46ABA87F7}"/>
                </a:ext>
              </a:extLst>
            </p:cNvPr>
            <p:cNvSpPr txBox="1"/>
            <p:nvPr/>
          </p:nvSpPr>
          <p:spPr>
            <a:xfrm>
              <a:off x="6266114" y="2866914"/>
              <a:ext cx="1272448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Directions</a:t>
              </a:r>
              <a:endParaRPr lang="zh-CN" altLang="en-US" sz="2800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3EF354C-A186-4918-9EAD-04B7DBDEB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9220" y="1050380"/>
              <a:ext cx="1148406" cy="6068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B624EEF-B32E-42AF-8339-AB9DA20741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7626" y="1633364"/>
              <a:ext cx="4" cy="24958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B915A4F-5AB5-4558-A1C5-F07B5600A832}"/>
                </a:ext>
              </a:extLst>
            </p:cNvPr>
            <p:cNvSpPr/>
            <p:nvPr/>
          </p:nvSpPr>
          <p:spPr>
            <a:xfrm>
              <a:off x="7380312" y="4192526"/>
              <a:ext cx="1634628" cy="85922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Wrong Track </a:t>
              </a:r>
              <a:endPara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68ACE313-B87F-4182-B42C-0DCE6718083A}"/>
                </a:ext>
              </a:extLst>
            </p:cNvPr>
            <p:cNvCxnSpPr>
              <a:cxnSpLocks/>
            </p:cNvCxnSpPr>
            <p:nvPr/>
          </p:nvCxnSpPr>
          <p:spPr>
            <a:xfrm>
              <a:off x="6286294" y="4264168"/>
              <a:ext cx="914319" cy="6054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6D50572-A753-4FAA-80FA-BBC8FFC2F423}"/>
                </a:ext>
              </a:extLst>
            </p:cNvPr>
            <p:cNvSpPr txBox="1"/>
            <p:nvPr/>
          </p:nvSpPr>
          <p:spPr>
            <a:xfrm>
              <a:off x="6126355" y="4500288"/>
              <a:ext cx="792088" cy="477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Go</a:t>
              </a:r>
              <a:r>
                <a:rPr lang="en-US" altLang="zh-CN" sz="3539" dirty="0"/>
                <a:t> </a:t>
              </a:r>
              <a:endParaRPr lang="zh-CN" altLang="en-US" sz="3539" dirty="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8F4923-EB9F-4C40-A09A-E28786B4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10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06685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D6564477-E00C-41CA-8FD5-01B6139038D4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73C2CD-9140-4857-B224-338C28631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1F978C-B2B5-4D4C-B52C-7B4E098D1A72}"/>
              </a:ext>
            </a:extLst>
          </p:cNvPr>
          <p:cNvSpPr txBox="1"/>
          <p:nvPr/>
        </p:nvSpPr>
        <p:spPr>
          <a:xfrm>
            <a:off x="1589281" y="1564357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The Grippers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3E1AD2-7A59-4C42-93E9-F9CE4E3DF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5" y="2350402"/>
            <a:ext cx="5543840" cy="277192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7236BE-703B-4159-90A1-AB0C031D0A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9" y="5331790"/>
            <a:ext cx="5639851" cy="281992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EE06C09-688F-40D6-964D-9D3AD4AB0278}"/>
              </a:ext>
            </a:extLst>
          </p:cNvPr>
          <p:cNvSpPr txBox="1"/>
          <p:nvPr/>
        </p:nvSpPr>
        <p:spPr>
          <a:xfrm>
            <a:off x="6380852" y="2744137"/>
            <a:ext cx="4971732" cy="227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667" dirty="0"/>
              <a:t>Multiple DOF and servo-based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667" dirty="0"/>
              <a:t>Accurate but Slow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667" dirty="0"/>
              <a:t>Hard to program the codes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667" dirty="0"/>
              <a:t>More power to generate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endParaRPr lang="zh-CN" altLang="en-US" sz="3539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9CA567-18C8-40A7-A197-08ED41B4E0BD}"/>
              </a:ext>
            </a:extLst>
          </p:cNvPr>
          <p:cNvSpPr txBox="1"/>
          <p:nvPr/>
        </p:nvSpPr>
        <p:spPr>
          <a:xfrm>
            <a:off x="6405781" y="5633546"/>
            <a:ext cx="4131435" cy="227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667" dirty="0"/>
              <a:t>Two DOF and gear-based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667" dirty="0"/>
              <a:t>Accurate and Quick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667" dirty="0"/>
              <a:t>Easy codes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667" dirty="0"/>
              <a:t>Saving the energy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endParaRPr lang="zh-CN" altLang="en-US" sz="3539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E08E4F-B7D0-4F45-A0A2-C8C73CC3BE31}"/>
              </a:ext>
            </a:extLst>
          </p:cNvPr>
          <p:cNvSpPr txBox="1"/>
          <p:nvPr/>
        </p:nvSpPr>
        <p:spPr>
          <a:xfrm>
            <a:off x="6441672" y="2088792"/>
            <a:ext cx="300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For Gameday Two</a:t>
            </a:r>
            <a:endParaRPr lang="zh-CN" altLang="en-US" sz="28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B26A6C-33CC-46C6-BDD1-A899FCEDFC37}"/>
              </a:ext>
            </a:extLst>
          </p:cNvPr>
          <p:cNvSpPr txBox="1"/>
          <p:nvPr/>
        </p:nvSpPr>
        <p:spPr>
          <a:xfrm>
            <a:off x="6552051" y="4973948"/>
            <a:ext cx="3000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For the expo</a:t>
            </a:r>
            <a:endParaRPr lang="zh-CN" altLang="en-US" sz="32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407A8D-3704-4D13-8BB9-37D48BCC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11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56487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2" grpId="0"/>
      <p:bldP spid="13" grpId="0"/>
      <p:bldP spid="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星形: 六角 3">
            <a:extLst>
              <a:ext uri="{FF2B5EF4-FFF2-40B4-BE49-F238E27FC236}">
                <a16:creationId xmlns:a16="http://schemas.microsoft.com/office/drawing/2014/main" id="{AF0070F1-72DA-4314-B586-ACFFE8000C41}"/>
              </a:ext>
            </a:extLst>
          </p:cNvPr>
          <p:cNvSpPr/>
          <p:nvPr/>
        </p:nvSpPr>
        <p:spPr>
          <a:xfrm>
            <a:off x="3344985" y="3903006"/>
            <a:ext cx="960107" cy="1063981"/>
          </a:xfrm>
          <a:prstGeom prst="star6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539" dirty="0">
                <a:solidFill>
                  <a:schemeClr val="tx1"/>
                </a:solidFill>
              </a:rPr>
              <a:t>3</a:t>
            </a:r>
            <a:endParaRPr lang="zh-CN" altLang="en-US" sz="3539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B8B2FF-4D7A-4F25-B05B-5EA93E2C91F0}"/>
              </a:ext>
            </a:extLst>
          </p:cNvPr>
          <p:cNvSpPr txBox="1"/>
          <p:nvPr/>
        </p:nvSpPr>
        <p:spPr>
          <a:xfrm>
            <a:off x="4305092" y="3903005"/>
            <a:ext cx="624069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3" dirty="0"/>
              <a:t> Performance</a:t>
            </a:r>
            <a:endParaRPr lang="zh-CN" altLang="en-US" sz="5333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2BDADC-F893-4AF4-B38F-5FA6FA7F5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7AC885-4E0A-43A0-9055-47DE14D0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12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12184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D6564477-E00C-41CA-8FD5-01B6139038D4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73C2CD-9140-4857-B224-338C286318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30690C-327C-40C9-B07A-4A94C22C1FB0}"/>
              </a:ext>
            </a:extLst>
          </p:cNvPr>
          <p:cNvSpPr txBox="1"/>
          <p:nvPr/>
        </p:nvSpPr>
        <p:spPr>
          <a:xfrm>
            <a:off x="1594020" y="1534824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How they turn</a:t>
            </a:r>
            <a:endParaRPr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C1AC07-C185-4D6B-8C6F-F711468D0A0D}"/>
              </a:ext>
            </a:extLst>
          </p:cNvPr>
          <p:cNvSpPr txBox="1"/>
          <p:nvPr/>
        </p:nvSpPr>
        <p:spPr>
          <a:xfrm>
            <a:off x="160941" y="6522349"/>
            <a:ext cx="1187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Follow the tape</a:t>
            </a:r>
            <a:endParaRPr lang="zh-CN" altLang="en-US" sz="3200" dirty="0"/>
          </a:p>
        </p:txBody>
      </p:sp>
      <p:pic>
        <p:nvPicPr>
          <p:cNvPr id="10" name="7152c2fbda78197fe1f550fd5aa54843">
            <a:hlinkClick r:id="" action="ppaction://media"/>
            <a:extLst>
              <a:ext uri="{FF2B5EF4-FFF2-40B4-BE49-F238E27FC236}">
                <a16:creationId xmlns:a16="http://schemas.microsoft.com/office/drawing/2014/main" id="{EA2F6DA6-6C8F-461B-8586-BB94FDD1F1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38" end="1467.166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3830" y="2841088"/>
            <a:ext cx="5795023" cy="328359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错误">
            <a:hlinkClick r:id="" action="ppaction://media"/>
            <a:extLst>
              <a:ext uri="{FF2B5EF4-FFF2-40B4-BE49-F238E27FC236}">
                <a16:creationId xmlns:a16="http://schemas.microsoft.com/office/drawing/2014/main" id="{DA5B3C6A-1036-4A8B-8D48-4027582B86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0941" y="2902728"/>
            <a:ext cx="5736629" cy="322685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A1CD72-D35B-422F-9B03-3F66E3EE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13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8910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9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6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745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3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D6564477-E00C-41CA-8FD5-01B6139038D4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73C2CD-9140-4857-B224-338C286318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1F978C-B2B5-4D4C-B52C-7B4E098D1A72}"/>
              </a:ext>
            </a:extLst>
          </p:cNvPr>
          <p:cNvSpPr txBox="1"/>
          <p:nvPr/>
        </p:nvSpPr>
        <p:spPr>
          <a:xfrm>
            <a:off x="1589281" y="1564357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The Grippers</a:t>
            </a:r>
            <a:endParaRPr lang="zh-CN" altLang="en-US" sz="3200" dirty="0"/>
          </a:p>
        </p:txBody>
      </p:sp>
      <p:pic>
        <p:nvPicPr>
          <p:cNvPr id="4" name="ATLAS+a.+++++robot+arm">
            <a:hlinkClick r:id="" action="ppaction://media"/>
            <a:extLst>
              <a:ext uri="{FF2B5EF4-FFF2-40B4-BE49-F238E27FC236}">
                <a16:creationId xmlns:a16="http://schemas.microsoft.com/office/drawing/2014/main" id="{CBFBE739-FC07-497A-B377-D1AFE193711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657" end="2853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1878" y="2486319"/>
            <a:ext cx="5485400" cy="410200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D8FC2E-5427-4E5A-90BB-1B4BB94A7280}"/>
              </a:ext>
            </a:extLst>
          </p:cNvPr>
          <p:cNvSpPr txBox="1"/>
          <p:nvPr/>
        </p:nvSpPr>
        <p:spPr>
          <a:xfrm>
            <a:off x="-6498" y="6874384"/>
            <a:ext cx="1187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Grabbing the objects</a:t>
            </a:r>
            <a:endParaRPr lang="zh-CN" altLang="en-US" sz="3200" dirty="0"/>
          </a:p>
        </p:txBody>
      </p:sp>
      <p:pic>
        <p:nvPicPr>
          <p:cNvPr id="10" name="视频">
            <a:hlinkClick r:id="" action="ppaction://media"/>
            <a:extLst>
              <a:ext uri="{FF2B5EF4-FFF2-40B4-BE49-F238E27FC236}">
                <a16:creationId xmlns:a16="http://schemas.microsoft.com/office/drawing/2014/main" id="{1DC601AD-5809-448E-92D5-70D087117D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52549" y="2486319"/>
            <a:ext cx="5812752" cy="41240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D2B437-F522-4889-B8AA-6182ED1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14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12735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38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382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D6564477-E00C-41CA-8FD5-01B6139038D4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73C2CD-9140-4857-B224-338C286318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30690C-327C-40C9-B07A-4A94C22C1FB0}"/>
              </a:ext>
            </a:extLst>
          </p:cNvPr>
          <p:cNvSpPr txBox="1"/>
          <p:nvPr/>
        </p:nvSpPr>
        <p:spPr>
          <a:xfrm>
            <a:off x="1594020" y="1534824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How they combine</a:t>
            </a:r>
            <a:endParaRPr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C1AC07-C185-4D6B-8C6F-F711468D0A0D}"/>
              </a:ext>
            </a:extLst>
          </p:cNvPr>
          <p:cNvSpPr txBox="1"/>
          <p:nvPr/>
        </p:nvSpPr>
        <p:spPr>
          <a:xfrm>
            <a:off x="160936" y="6948363"/>
            <a:ext cx="1187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Follow the tape and grab the object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F395F2-F324-4E7D-AC6B-17903528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15</a:t>
            </a:fld>
            <a:endParaRPr lang="en-US" sz="1333" dirty="0"/>
          </a:p>
        </p:txBody>
      </p:sp>
      <p:pic>
        <p:nvPicPr>
          <p:cNvPr id="11" name="9dc100f8e0ac26b3e92e330908714285">
            <a:hlinkClick r:id="" action="ppaction://media"/>
            <a:extLst>
              <a:ext uri="{FF2B5EF4-FFF2-40B4-BE49-F238E27FC236}">
                <a16:creationId xmlns:a16="http://schemas.microsoft.com/office/drawing/2014/main" id="{0BB5A1D0-AB84-4D1A-B884-77F49A74613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40" end="7943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011" y="2549385"/>
            <a:ext cx="5647246" cy="339523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Last one">
            <a:hlinkClick r:id="" action="ppaction://media"/>
            <a:extLst>
              <a:ext uri="{FF2B5EF4-FFF2-40B4-BE49-F238E27FC236}">
                <a16:creationId xmlns:a16="http://schemas.microsoft.com/office/drawing/2014/main" id="{3E912878-CDEA-4629-9C2F-701F68123F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09919.988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70519" y="2545017"/>
            <a:ext cx="6035972" cy="339523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1267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星形: 六角 3">
            <a:extLst>
              <a:ext uri="{FF2B5EF4-FFF2-40B4-BE49-F238E27FC236}">
                <a16:creationId xmlns:a16="http://schemas.microsoft.com/office/drawing/2014/main" id="{AF0070F1-72DA-4314-B586-ACFFE8000C41}"/>
              </a:ext>
            </a:extLst>
          </p:cNvPr>
          <p:cNvSpPr/>
          <p:nvPr/>
        </p:nvSpPr>
        <p:spPr>
          <a:xfrm>
            <a:off x="3344985" y="3903006"/>
            <a:ext cx="960107" cy="1063981"/>
          </a:xfrm>
          <a:prstGeom prst="star6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539" dirty="0">
                <a:solidFill>
                  <a:schemeClr val="tx1"/>
                </a:solidFill>
              </a:rPr>
              <a:t>4</a:t>
            </a:r>
            <a:endParaRPr lang="zh-CN" altLang="en-US" sz="3539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B8B2FF-4D7A-4F25-B05B-5EA93E2C91F0}"/>
              </a:ext>
            </a:extLst>
          </p:cNvPr>
          <p:cNvSpPr txBox="1"/>
          <p:nvPr/>
        </p:nvSpPr>
        <p:spPr>
          <a:xfrm>
            <a:off x="4305092" y="3903005"/>
            <a:ext cx="624069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3" dirty="0"/>
              <a:t> Conclusion</a:t>
            </a:r>
            <a:endParaRPr lang="zh-CN" altLang="en-US" sz="5333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2BDADC-F893-4AF4-B38F-5FA6FA7F5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82382-7CE7-4747-87F7-60FA0BB9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16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5694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D6564477-E00C-41CA-8FD5-01B6139038D4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73C2CD-9140-4857-B224-338C28631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1F978C-B2B5-4D4C-B52C-7B4E098D1A72}"/>
              </a:ext>
            </a:extLst>
          </p:cNvPr>
          <p:cNvSpPr txBox="1"/>
          <p:nvPr/>
        </p:nvSpPr>
        <p:spPr>
          <a:xfrm>
            <a:off x="1589281" y="1564357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Words from our hearts</a:t>
            </a:r>
            <a:endParaRPr lang="zh-CN" altLang="en-US" sz="3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1D3981-527F-4A7A-B889-60395D84457E}"/>
              </a:ext>
            </a:extLst>
          </p:cNvPr>
          <p:cNvSpPr txBox="1"/>
          <p:nvPr/>
        </p:nvSpPr>
        <p:spPr>
          <a:xfrm>
            <a:off x="527381" y="3469954"/>
            <a:ext cx="1013483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667" dirty="0">
                <a:ea typeface="Adobe 宋体 Std L" panose="02020300000000000000" pitchFamily="18" charset="-122"/>
              </a:rPr>
              <a:t>For</a:t>
            </a:r>
            <a:r>
              <a:rPr lang="zh-CN" altLang="en-US" sz="2667" dirty="0">
                <a:ea typeface="Adobe 宋体 Std L" panose="02020300000000000000" pitchFamily="18" charset="-122"/>
              </a:rPr>
              <a:t> </a:t>
            </a:r>
            <a:r>
              <a:rPr lang="en-US" altLang="zh-CN" sz="2667" dirty="0">
                <a:ea typeface="Adobe 宋体 Std L" panose="02020300000000000000" pitchFamily="18" charset="-122"/>
              </a:rPr>
              <a:t>failures</a:t>
            </a:r>
            <a:r>
              <a:rPr lang="zh-CN" altLang="en-US" sz="2667" dirty="0">
                <a:ea typeface="Adobe 宋体 Std L" panose="02020300000000000000" pitchFamily="18" charset="-122"/>
              </a:rPr>
              <a:t> </a:t>
            </a:r>
            <a:r>
              <a:rPr lang="en-US" altLang="zh-CN" sz="2667" dirty="0">
                <a:ea typeface="Adobe 宋体 Std L" panose="02020300000000000000" pitchFamily="18" charset="-122"/>
              </a:rPr>
              <a:t>and</a:t>
            </a:r>
            <a:r>
              <a:rPr lang="zh-CN" altLang="en-US" sz="2667" dirty="0">
                <a:ea typeface="Adobe 宋体 Std L" panose="02020300000000000000" pitchFamily="18" charset="-122"/>
              </a:rPr>
              <a:t> </a:t>
            </a:r>
            <a:r>
              <a:rPr lang="en-US" altLang="zh-CN" sz="2667" dirty="0">
                <a:ea typeface="Adobe 宋体 Std L" panose="02020300000000000000" pitchFamily="18" charset="-122"/>
              </a:rPr>
              <a:t>heartbreaking incidents:</a:t>
            </a:r>
          </a:p>
          <a:p>
            <a:r>
              <a:rPr lang="en-US" altLang="zh-CN" sz="2667" dirty="0">
                <a:ea typeface="Adobe 宋体 Std L" panose="02020300000000000000" pitchFamily="18" charset="-122"/>
              </a:rPr>
              <a:t>	We are grateful, for you awoke us and pointed out our flaws.</a:t>
            </a:r>
            <a:endParaRPr lang="zh-CN" altLang="en-US" sz="2667" dirty="0">
              <a:ea typeface="Adobe 宋体 Std L" panose="020203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82B543-0FF3-44CC-8EAD-9D84EBF33945}"/>
              </a:ext>
            </a:extLst>
          </p:cNvPr>
          <p:cNvSpPr txBox="1"/>
          <p:nvPr/>
        </p:nvSpPr>
        <p:spPr>
          <a:xfrm>
            <a:off x="1810044" y="2517157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Throughout the Vg Project</a:t>
            </a:r>
            <a:endParaRPr lang="zh-CN" altLang="en-US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11EC06-4FB8-498C-9426-410B15BDE2DE}"/>
              </a:ext>
            </a:extLst>
          </p:cNvPr>
          <p:cNvSpPr txBox="1"/>
          <p:nvPr/>
        </p:nvSpPr>
        <p:spPr>
          <a:xfrm>
            <a:off x="561901" y="4860133"/>
            <a:ext cx="1013483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667" dirty="0">
                <a:ea typeface="Adobe 宋体 Std L" panose="02020300000000000000" pitchFamily="18" charset="-122"/>
              </a:rPr>
              <a:t>For</a:t>
            </a:r>
            <a:r>
              <a:rPr lang="zh-CN" altLang="en-US" sz="2667" dirty="0">
                <a:ea typeface="Adobe 宋体 Std L" panose="02020300000000000000" pitchFamily="18" charset="-122"/>
              </a:rPr>
              <a:t> </a:t>
            </a:r>
            <a:r>
              <a:rPr lang="en-US" altLang="zh-CN" sz="2667" dirty="0">
                <a:ea typeface="Adobe 宋体 Std L" panose="02020300000000000000" pitchFamily="18" charset="-122"/>
              </a:rPr>
              <a:t>all of the instructors</a:t>
            </a:r>
            <a:r>
              <a:rPr lang="zh-CN" altLang="en-US" sz="2667" dirty="0">
                <a:ea typeface="Adobe 宋体 Std L" panose="02020300000000000000" pitchFamily="18" charset="-122"/>
              </a:rPr>
              <a:t> </a:t>
            </a:r>
            <a:r>
              <a:rPr lang="en-US" altLang="zh-CN" sz="2667" dirty="0">
                <a:ea typeface="Adobe 宋体 Std L" panose="02020300000000000000" pitchFamily="18" charset="-122"/>
              </a:rPr>
              <a:t>and classmates who helped:</a:t>
            </a:r>
          </a:p>
          <a:p>
            <a:r>
              <a:rPr lang="en-US" altLang="zh-CN" sz="2667" dirty="0">
                <a:ea typeface="Adobe 宋体 Std L" panose="02020300000000000000" pitchFamily="18" charset="-122"/>
              </a:rPr>
              <a:t>	We wish you all the best, for you are family to us in this project.</a:t>
            </a:r>
            <a:endParaRPr lang="zh-CN" altLang="en-US" sz="2667" dirty="0">
              <a:ea typeface="Adobe 宋体 Std L" panose="020203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675AAA-29E7-4BAC-B102-F6E49B719624}"/>
              </a:ext>
            </a:extLst>
          </p:cNvPr>
          <p:cNvSpPr txBox="1"/>
          <p:nvPr/>
        </p:nvSpPr>
        <p:spPr>
          <a:xfrm>
            <a:off x="527386" y="6183671"/>
            <a:ext cx="1137337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667" dirty="0">
                <a:ea typeface="Adobe 宋体 Std L" panose="02020300000000000000" pitchFamily="18" charset="-122"/>
              </a:rPr>
              <a:t>For</a:t>
            </a:r>
            <a:r>
              <a:rPr lang="zh-CN" altLang="en-US" sz="2667" dirty="0">
                <a:ea typeface="Adobe 宋体 Std L" panose="02020300000000000000" pitchFamily="18" charset="-122"/>
              </a:rPr>
              <a:t> </a:t>
            </a:r>
            <a:r>
              <a:rPr lang="en-US" altLang="zh-CN" sz="2667" dirty="0">
                <a:ea typeface="Adobe 宋体 Std L" panose="02020300000000000000" pitchFamily="18" charset="-122"/>
              </a:rPr>
              <a:t>my brothers in the team:</a:t>
            </a:r>
          </a:p>
          <a:p>
            <a:r>
              <a:rPr lang="en-US" altLang="zh-CN" sz="2667" dirty="0">
                <a:ea typeface="Adobe 宋体 Std L" panose="02020300000000000000" pitchFamily="18" charset="-122"/>
              </a:rPr>
              <a:t>	We would keep making the impossible, for the cars and our friendships are the best treasures we gained and motivate us along the way.</a:t>
            </a:r>
            <a:endParaRPr lang="zh-CN" altLang="en-US" sz="2667" dirty="0">
              <a:ea typeface="Adobe 宋体 Std L" panose="02020300000000000000" pitchFamily="18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6B1B9C-2B06-45C9-B403-BF4FD96B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17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54452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2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D6564477-E00C-41CA-8FD5-01B6139038D4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73C2CD-9140-4857-B224-338C28631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1F978C-B2B5-4D4C-B52C-7B4E098D1A72}"/>
              </a:ext>
            </a:extLst>
          </p:cNvPr>
          <p:cNvSpPr txBox="1"/>
          <p:nvPr/>
        </p:nvSpPr>
        <p:spPr>
          <a:xfrm>
            <a:off x="2224832" y="3996037"/>
            <a:ext cx="7742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/>
              <a:t>Q &amp; A</a:t>
            </a:r>
            <a:endParaRPr lang="zh-CN" altLang="en-US" sz="7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DF2C4C-8A38-4709-8954-EDD000F6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18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41371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F1F0B42-679B-42C9-82C2-A796DD821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7" y="2939922"/>
            <a:ext cx="12192000" cy="1105959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/>
              <a:t>THANK YOU</a:t>
            </a:r>
            <a:r>
              <a:rPr lang="zh-CN" altLang="en-US" dirty="0"/>
              <a:t>　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A8DD7D-F7AC-436C-8359-566FAA3154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919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星形: 六角 5">
            <a:extLst>
              <a:ext uri="{FF2B5EF4-FFF2-40B4-BE49-F238E27FC236}">
                <a16:creationId xmlns:a16="http://schemas.microsoft.com/office/drawing/2014/main" id="{B77C9EE2-6A6C-452E-B623-E80FA043DC0B}"/>
              </a:ext>
            </a:extLst>
          </p:cNvPr>
          <p:cNvSpPr/>
          <p:nvPr/>
        </p:nvSpPr>
        <p:spPr>
          <a:xfrm>
            <a:off x="335360" y="1307738"/>
            <a:ext cx="768085" cy="768085"/>
          </a:xfrm>
          <a:prstGeom prst="star6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4E5902-F9A7-4521-BAD1-34E859C2C094}"/>
              </a:ext>
            </a:extLst>
          </p:cNvPr>
          <p:cNvSpPr txBox="1"/>
          <p:nvPr/>
        </p:nvSpPr>
        <p:spPr>
          <a:xfrm>
            <a:off x="369829" y="1342966"/>
            <a:ext cx="384042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CN" altLang="en-US" sz="373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3E150E13-E9C7-45E7-9FA8-3C9C23902346}"/>
              </a:ext>
            </a:extLst>
          </p:cNvPr>
          <p:cNvSpPr/>
          <p:nvPr/>
        </p:nvSpPr>
        <p:spPr>
          <a:xfrm>
            <a:off x="1050753" y="2640512"/>
            <a:ext cx="384043" cy="576064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>
              <a:solidFill>
                <a:schemeClr val="tx1"/>
              </a:solidFill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A24DFFBB-265F-4140-A9A6-5A56D427A36C}"/>
              </a:ext>
            </a:extLst>
          </p:cNvPr>
          <p:cNvSpPr/>
          <p:nvPr/>
        </p:nvSpPr>
        <p:spPr>
          <a:xfrm>
            <a:off x="1050753" y="3859540"/>
            <a:ext cx="384043" cy="576064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>
              <a:solidFill>
                <a:schemeClr val="tx1"/>
              </a:solidFill>
            </a:endParaRPr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67C292F3-D0EA-442D-9966-3965F5D45D22}"/>
              </a:ext>
            </a:extLst>
          </p:cNvPr>
          <p:cNvSpPr/>
          <p:nvPr/>
        </p:nvSpPr>
        <p:spPr>
          <a:xfrm>
            <a:off x="1050753" y="5078568"/>
            <a:ext cx="384043" cy="576064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>
              <a:solidFill>
                <a:schemeClr val="tx1"/>
              </a:solidFill>
            </a:endParaRPr>
          </a:p>
        </p:txBody>
      </p:sp>
      <p:sp>
        <p:nvSpPr>
          <p:cNvPr id="9" name="箭头: V 形 8">
            <a:extLst>
              <a:ext uri="{FF2B5EF4-FFF2-40B4-BE49-F238E27FC236}">
                <a16:creationId xmlns:a16="http://schemas.microsoft.com/office/drawing/2014/main" id="{0CB2F580-95F9-4D5B-90A1-FC44A2BFC578}"/>
              </a:ext>
            </a:extLst>
          </p:cNvPr>
          <p:cNvSpPr/>
          <p:nvPr/>
        </p:nvSpPr>
        <p:spPr>
          <a:xfrm>
            <a:off x="1103450" y="6297596"/>
            <a:ext cx="331351" cy="576064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8D07CE-12A4-42D5-8966-08FE0C2DAA83}"/>
              </a:ext>
            </a:extLst>
          </p:cNvPr>
          <p:cNvSpPr txBox="1"/>
          <p:nvPr/>
        </p:nvSpPr>
        <p:spPr>
          <a:xfrm>
            <a:off x="1871532" y="2640517"/>
            <a:ext cx="787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 Being Cohesive in the Project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3AED3F-87E9-4AF6-8A6A-0BF5DB34F4C6}"/>
              </a:ext>
            </a:extLst>
          </p:cNvPr>
          <p:cNvSpPr txBox="1"/>
          <p:nvPr/>
        </p:nvSpPr>
        <p:spPr>
          <a:xfrm>
            <a:off x="1871531" y="5025972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3. Evaluating the Performances  </a:t>
            </a:r>
            <a:endParaRPr lang="zh-CN" altLang="en-US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B538B0-8FA5-4FAC-B37F-42CF6EC1BD20}"/>
              </a:ext>
            </a:extLst>
          </p:cNvPr>
          <p:cNvSpPr txBox="1"/>
          <p:nvPr/>
        </p:nvSpPr>
        <p:spPr>
          <a:xfrm>
            <a:off x="1871531" y="6239752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4. Reflecting on the Things We have learned</a:t>
            </a:r>
            <a:endParaRPr lang="zh-CN" altLang="en-US" sz="3200" dirty="0"/>
          </a:p>
        </p:txBody>
      </p:sp>
      <p:sp>
        <p:nvSpPr>
          <p:cNvPr id="25" name="箭头: V 形 24">
            <a:extLst>
              <a:ext uri="{FF2B5EF4-FFF2-40B4-BE49-F238E27FC236}">
                <a16:creationId xmlns:a16="http://schemas.microsoft.com/office/drawing/2014/main" id="{36DF4CC6-2025-471D-A4CB-FBC42B1A71F4}"/>
              </a:ext>
            </a:extLst>
          </p:cNvPr>
          <p:cNvSpPr/>
          <p:nvPr/>
        </p:nvSpPr>
        <p:spPr>
          <a:xfrm>
            <a:off x="658933" y="2640512"/>
            <a:ext cx="384043" cy="576064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>
              <a:solidFill>
                <a:schemeClr val="tx1"/>
              </a:solidFill>
            </a:endParaRPr>
          </a:p>
        </p:txBody>
      </p:sp>
      <p:sp>
        <p:nvSpPr>
          <p:cNvPr id="26" name="箭头: V 形 25">
            <a:extLst>
              <a:ext uri="{FF2B5EF4-FFF2-40B4-BE49-F238E27FC236}">
                <a16:creationId xmlns:a16="http://schemas.microsoft.com/office/drawing/2014/main" id="{356E1F87-4E94-4346-8EC6-CB1D418A3605}"/>
              </a:ext>
            </a:extLst>
          </p:cNvPr>
          <p:cNvSpPr/>
          <p:nvPr/>
        </p:nvSpPr>
        <p:spPr>
          <a:xfrm>
            <a:off x="658933" y="3859540"/>
            <a:ext cx="384043" cy="576064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>
              <a:solidFill>
                <a:schemeClr val="tx1"/>
              </a:solidFill>
            </a:endParaRPr>
          </a:p>
        </p:txBody>
      </p:sp>
      <p:sp>
        <p:nvSpPr>
          <p:cNvPr id="27" name="箭头: V 形 26">
            <a:extLst>
              <a:ext uri="{FF2B5EF4-FFF2-40B4-BE49-F238E27FC236}">
                <a16:creationId xmlns:a16="http://schemas.microsoft.com/office/drawing/2014/main" id="{0A355E8A-D344-4005-A058-9C60F5A6546E}"/>
              </a:ext>
            </a:extLst>
          </p:cNvPr>
          <p:cNvSpPr/>
          <p:nvPr/>
        </p:nvSpPr>
        <p:spPr>
          <a:xfrm>
            <a:off x="658933" y="5078568"/>
            <a:ext cx="384043" cy="576064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>
              <a:solidFill>
                <a:schemeClr val="tx1"/>
              </a:solidFill>
            </a:endParaRPr>
          </a:p>
        </p:txBody>
      </p:sp>
      <p:sp>
        <p:nvSpPr>
          <p:cNvPr id="28" name="箭头: V 形 27">
            <a:extLst>
              <a:ext uri="{FF2B5EF4-FFF2-40B4-BE49-F238E27FC236}">
                <a16:creationId xmlns:a16="http://schemas.microsoft.com/office/drawing/2014/main" id="{1EBBA3A3-B58D-45F4-BA41-F967F4B65FF5}"/>
              </a:ext>
            </a:extLst>
          </p:cNvPr>
          <p:cNvSpPr/>
          <p:nvPr/>
        </p:nvSpPr>
        <p:spPr>
          <a:xfrm>
            <a:off x="711630" y="6297596"/>
            <a:ext cx="331351" cy="576064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8CEC3E-D477-43B0-803B-B48D0425BE3E}"/>
              </a:ext>
            </a:extLst>
          </p:cNvPr>
          <p:cNvSpPr txBox="1"/>
          <p:nvPr/>
        </p:nvSpPr>
        <p:spPr>
          <a:xfrm>
            <a:off x="1871532" y="3862712"/>
            <a:ext cx="787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2. Assessing the Principles</a:t>
            </a:r>
            <a:endParaRPr lang="zh-CN" altLang="en-US" sz="32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AE3A9B2-973C-4F6F-AE23-9F1069DE8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04CF50-096A-4852-AAD0-FF023165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11705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0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0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0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5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25" grpId="0" animBg="1"/>
      <p:bldP spid="26" grpId="0" animBg="1"/>
      <p:bldP spid="27" grpId="0" animBg="1"/>
      <p:bldP spid="28" grpId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星形: 六角 3">
            <a:extLst>
              <a:ext uri="{FF2B5EF4-FFF2-40B4-BE49-F238E27FC236}">
                <a16:creationId xmlns:a16="http://schemas.microsoft.com/office/drawing/2014/main" id="{AF0070F1-72DA-4314-B586-ACFFE8000C41}"/>
              </a:ext>
            </a:extLst>
          </p:cNvPr>
          <p:cNvSpPr/>
          <p:nvPr/>
        </p:nvSpPr>
        <p:spPr>
          <a:xfrm>
            <a:off x="3344985" y="3903006"/>
            <a:ext cx="960107" cy="1063981"/>
          </a:xfrm>
          <a:prstGeom prst="star6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539" dirty="0">
                <a:solidFill>
                  <a:schemeClr val="tx1"/>
                </a:solidFill>
              </a:rPr>
              <a:t>1</a:t>
            </a:r>
            <a:endParaRPr lang="zh-CN" altLang="en-US" sz="3539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B8B2FF-4D7A-4F25-B05B-5EA93E2C91F0}"/>
              </a:ext>
            </a:extLst>
          </p:cNvPr>
          <p:cNvSpPr txBox="1"/>
          <p:nvPr/>
        </p:nvSpPr>
        <p:spPr>
          <a:xfrm>
            <a:off x="4305092" y="3903005"/>
            <a:ext cx="624069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3" dirty="0"/>
              <a:t> Collaboration</a:t>
            </a:r>
            <a:endParaRPr lang="zh-CN" altLang="en-US" sz="5333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2BDADC-F893-4AF4-B38F-5FA6FA7F5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A5AD4B-7172-4295-A35E-85308B31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9632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72CF8276-359F-4893-81F7-A42376A814F6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8FF976-5256-41C7-9B21-60E655893FB0}"/>
              </a:ext>
            </a:extLst>
          </p:cNvPr>
          <p:cNvSpPr txBox="1"/>
          <p:nvPr/>
        </p:nvSpPr>
        <p:spPr>
          <a:xfrm>
            <a:off x="1183690" y="1578136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Working Allocation Towards a Common Goal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E9AEF8-17DA-434F-A7E0-8E2E1E2CD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33" y="2484665"/>
            <a:ext cx="1639696" cy="177893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4A7F2D-4AF1-4037-93CF-567888E12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017" y="2455788"/>
            <a:ext cx="1639696" cy="177893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19E9ED-3074-459F-9F8E-010B25ECA4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41" y="2455784"/>
            <a:ext cx="1639696" cy="183669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615D6E-33E1-45FE-AFF8-D0B73D9EA3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84" y="2484665"/>
            <a:ext cx="1639696" cy="177893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19DC99-10A9-4051-B902-DB02401D84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6" y="2437020"/>
            <a:ext cx="1462140" cy="179769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1A84919-D5D6-465E-BE97-E6CC1B29A3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7B558035-D233-4FED-A87C-AFE6B227FE9E}"/>
              </a:ext>
            </a:extLst>
          </p:cNvPr>
          <p:cNvGrpSpPr/>
          <p:nvPr/>
        </p:nvGrpSpPr>
        <p:grpSpPr>
          <a:xfrm>
            <a:off x="1088859" y="4214867"/>
            <a:ext cx="9606164" cy="611773"/>
            <a:chOff x="816642" y="2373552"/>
            <a:chExt cx="7204623" cy="458830"/>
          </a:xfrm>
        </p:grpSpPr>
        <p:sp>
          <p:nvSpPr>
            <p:cNvPr id="18" name="箭头: 下 17">
              <a:extLst>
                <a:ext uri="{FF2B5EF4-FFF2-40B4-BE49-F238E27FC236}">
                  <a16:creationId xmlns:a16="http://schemas.microsoft.com/office/drawing/2014/main" id="{75CB502D-257C-48CD-956F-C89A0FF70408}"/>
                </a:ext>
              </a:extLst>
            </p:cNvPr>
            <p:cNvSpPr/>
            <p:nvPr/>
          </p:nvSpPr>
          <p:spPr>
            <a:xfrm>
              <a:off x="816642" y="2373552"/>
              <a:ext cx="144016" cy="425743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39"/>
            </a:p>
          </p:txBody>
        </p:sp>
        <p:sp>
          <p:nvSpPr>
            <p:cNvPr id="19" name="箭头: 下 18">
              <a:extLst>
                <a:ext uri="{FF2B5EF4-FFF2-40B4-BE49-F238E27FC236}">
                  <a16:creationId xmlns:a16="http://schemas.microsoft.com/office/drawing/2014/main" id="{B15AF564-10F9-49DF-B4E6-ABF246D6B1DE}"/>
                </a:ext>
              </a:extLst>
            </p:cNvPr>
            <p:cNvSpPr/>
            <p:nvPr/>
          </p:nvSpPr>
          <p:spPr>
            <a:xfrm>
              <a:off x="2687845" y="2388129"/>
              <a:ext cx="144016" cy="425743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39"/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3466CD06-0BD4-4273-8DAB-4D8270898A14}"/>
                </a:ext>
              </a:extLst>
            </p:cNvPr>
            <p:cNvSpPr/>
            <p:nvPr/>
          </p:nvSpPr>
          <p:spPr>
            <a:xfrm>
              <a:off x="4450417" y="2388440"/>
              <a:ext cx="144016" cy="425743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39" dirty="0"/>
            </a:p>
          </p:txBody>
        </p:sp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FCF8C0CB-91D8-455D-97E0-C424F994C1FD}"/>
                </a:ext>
              </a:extLst>
            </p:cNvPr>
            <p:cNvSpPr/>
            <p:nvPr/>
          </p:nvSpPr>
          <p:spPr>
            <a:xfrm>
              <a:off x="6168125" y="2406639"/>
              <a:ext cx="144016" cy="425743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39"/>
            </a:p>
          </p:txBody>
        </p:sp>
        <p:sp>
          <p:nvSpPr>
            <p:cNvPr id="22" name="箭头: 下 21">
              <a:extLst>
                <a:ext uri="{FF2B5EF4-FFF2-40B4-BE49-F238E27FC236}">
                  <a16:creationId xmlns:a16="http://schemas.microsoft.com/office/drawing/2014/main" id="{1BDDD980-7B6E-4A69-A2F7-3DC923164147}"/>
                </a:ext>
              </a:extLst>
            </p:cNvPr>
            <p:cNvSpPr/>
            <p:nvPr/>
          </p:nvSpPr>
          <p:spPr>
            <a:xfrm>
              <a:off x="7877249" y="2386463"/>
              <a:ext cx="144016" cy="425743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39"/>
            </a:p>
          </p:txBody>
        </p:sp>
      </p:grp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BFAB7546-768E-4ECF-81FA-926197DEA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42970"/>
              </p:ext>
            </p:extLst>
          </p:nvPr>
        </p:nvGraphicFramePr>
        <p:xfrm>
          <a:off x="-35681" y="4828947"/>
          <a:ext cx="12045695" cy="3841182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2409139">
                  <a:extLst>
                    <a:ext uri="{9D8B030D-6E8A-4147-A177-3AD203B41FA5}">
                      <a16:colId xmlns:a16="http://schemas.microsoft.com/office/drawing/2014/main" val="3167981249"/>
                    </a:ext>
                  </a:extLst>
                </a:gridCol>
                <a:gridCol w="2409139">
                  <a:extLst>
                    <a:ext uri="{9D8B030D-6E8A-4147-A177-3AD203B41FA5}">
                      <a16:colId xmlns:a16="http://schemas.microsoft.com/office/drawing/2014/main" val="3183386166"/>
                    </a:ext>
                  </a:extLst>
                </a:gridCol>
                <a:gridCol w="2409139">
                  <a:extLst>
                    <a:ext uri="{9D8B030D-6E8A-4147-A177-3AD203B41FA5}">
                      <a16:colId xmlns:a16="http://schemas.microsoft.com/office/drawing/2014/main" val="4050989234"/>
                    </a:ext>
                  </a:extLst>
                </a:gridCol>
                <a:gridCol w="2409139">
                  <a:extLst>
                    <a:ext uri="{9D8B030D-6E8A-4147-A177-3AD203B41FA5}">
                      <a16:colId xmlns:a16="http://schemas.microsoft.com/office/drawing/2014/main" val="1458214315"/>
                    </a:ext>
                  </a:extLst>
                </a:gridCol>
                <a:gridCol w="2409139">
                  <a:extLst>
                    <a:ext uri="{9D8B030D-6E8A-4147-A177-3AD203B41FA5}">
                      <a16:colId xmlns:a16="http://schemas.microsoft.com/office/drawing/2014/main" val="1084315041"/>
                    </a:ext>
                  </a:extLst>
                </a:gridCol>
              </a:tblGrid>
              <a:tr h="4979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Member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Member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Member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Leader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Member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230188611"/>
                  </a:ext>
                </a:extLst>
              </a:tr>
              <a:tr h="4979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Programming 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Programming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Debugging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Assembling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Assembling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943948365"/>
                  </a:ext>
                </a:extLst>
              </a:tr>
              <a:tr h="4979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Coding Sensors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Coding Servos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Testing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Using SolidWorks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Using SolidWorks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18516512"/>
                  </a:ext>
                </a:extLst>
              </a:tr>
              <a:tr h="4979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Presenting PPT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Recording videos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Writing Reports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Deciding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Purchasing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26726093"/>
                  </a:ext>
                </a:extLst>
              </a:tr>
              <a:tr h="4979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Coordinating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Editing videos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Assembling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Making Posters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46929337"/>
                  </a:ext>
                </a:extLst>
              </a:tr>
              <a:tr h="497957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128049137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Meeting and discussing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Meeting and discussing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Meeting and discussing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Meeting and discussing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Meeting and discussing</a:t>
                      </a:r>
                      <a:endParaRPr lang="zh-CN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47055713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578EA9E1-5A8D-429C-8D13-BF4890CEF772}"/>
              </a:ext>
            </a:extLst>
          </p:cNvPr>
          <p:cNvSpPr txBox="1"/>
          <p:nvPr/>
        </p:nvSpPr>
        <p:spPr>
          <a:xfrm rot="343961">
            <a:off x="-185427" y="3011741"/>
            <a:ext cx="1188181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333" dirty="0">
                <a:solidFill>
                  <a:srgbClr val="FF0000"/>
                </a:solidFill>
              </a:rPr>
              <a:t>A Clear Working Structure in the project</a:t>
            </a:r>
            <a:endParaRPr lang="zh-CN" altLang="en-US" sz="5333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97BD2B-EC42-457D-A0F1-7B481143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18587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A2579D-571A-4C58-B229-0178B013A5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等腰三角形 7">
            <a:extLst>
              <a:ext uri="{FF2B5EF4-FFF2-40B4-BE49-F238E27FC236}">
                <a16:creationId xmlns:a16="http://schemas.microsoft.com/office/drawing/2014/main" id="{F9312975-2166-4A90-A502-52C678556204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B1C9175E-319B-4F1F-ACAA-592B86B90C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600377"/>
              </p:ext>
            </p:extLst>
          </p:nvPr>
        </p:nvGraphicFramePr>
        <p:xfrm>
          <a:off x="323149" y="2148118"/>
          <a:ext cx="7213011" cy="3960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7C550756-F460-47A9-91DE-F5A680149B40}"/>
              </a:ext>
            </a:extLst>
          </p:cNvPr>
          <p:cNvSpPr txBox="1"/>
          <p:nvPr/>
        </p:nvSpPr>
        <p:spPr>
          <a:xfrm>
            <a:off x="151015" y="5862051"/>
            <a:ext cx="5088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From the pie chart, we could see that: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BC7D7A-28AA-4683-A619-CD5AA3DFA3A3}"/>
              </a:ext>
            </a:extLst>
          </p:cNvPr>
          <p:cNvSpPr txBox="1"/>
          <p:nvPr/>
        </p:nvSpPr>
        <p:spPr>
          <a:xfrm>
            <a:off x="137530" y="6906784"/>
            <a:ext cx="1006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Most of our money was spent on motors and the controlling systems.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A28665-E305-46DE-9514-F00EB1A4E4B0}"/>
              </a:ext>
            </a:extLst>
          </p:cNvPr>
          <p:cNvSpPr txBox="1"/>
          <p:nvPr/>
        </p:nvSpPr>
        <p:spPr>
          <a:xfrm>
            <a:off x="137530" y="8007622"/>
            <a:ext cx="978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This is very regular distribution, which is a good sign.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F56805-DAEA-4EEC-974F-69ED7F4F6ABD}"/>
              </a:ext>
            </a:extLst>
          </p:cNvPr>
          <p:cNvSpPr txBox="1"/>
          <p:nvPr/>
        </p:nvSpPr>
        <p:spPr>
          <a:xfrm>
            <a:off x="6528048" y="1655676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Also…</a:t>
            </a:r>
            <a:endParaRPr lang="zh-CN" altLang="en-US" sz="48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9FD9582-E015-48B8-AA31-8704BB491E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04" y="2487684"/>
            <a:ext cx="3775573" cy="188778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CB3DDAE-A94C-4CC5-BBA6-9FA916A6D4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2" y="4735127"/>
            <a:ext cx="1705372" cy="227382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94887C9-6367-483C-A863-3784AF18FC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367" y="4712989"/>
            <a:ext cx="1723593" cy="229812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BEC5DBF-F031-45EE-B3EB-ED0717717A3D}"/>
              </a:ext>
            </a:extLst>
          </p:cNvPr>
          <p:cNvSpPr txBox="1"/>
          <p:nvPr/>
        </p:nvSpPr>
        <p:spPr>
          <a:xfrm>
            <a:off x="1589281" y="1564357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Budget Analysis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B6801F-51F7-4381-8906-CC91823C6F3D}"/>
              </a:ext>
            </a:extLst>
          </p:cNvPr>
          <p:cNvSpPr txBox="1"/>
          <p:nvPr/>
        </p:nvSpPr>
        <p:spPr>
          <a:xfrm>
            <a:off x="7708296" y="4228607"/>
            <a:ext cx="5084448" cy="636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39" dirty="0"/>
              <a:t>Keep on the good work</a:t>
            </a:r>
            <a:endParaRPr lang="zh-CN" altLang="en-US" sz="3539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ECEB04-2A65-46E1-A358-0EE08E3F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47506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2" grpId="0">
        <p:bldAsOne/>
      </p:bldGraphic>
      <p:bldP spid="2" grpId="0"/>
      <p:bldP spid="4" grpId="0"/>
      <p:bldP spid="5" grpId="0"/>
      <p:bldP spid="13" grpId="0"/>
      <p:bldP spid="1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35EEE7-0F0A-4323-BDE3-C6FC797121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49FD2B91-45CA-429B-8E06-517D7B03F7EB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40A065-7091-412D-8F40-BB505D7B5ABD}"/>
              </a:ext>
            </a:extLst>
          </p:cNvPr>
          <p:cNvSpPr txBox="1"/>
          <p:nvPr/>
        </p:nvSpPr>
        <p:spPr>
          <a:xfrm>
            <a:off x="1589281" y="1564357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Fighting towards the goal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4358AD-B86D-4A8B-B769-680AA65BFA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1" y="2635853"/>
            <a:ext cx="4953871" cy="4448564"/>
          </a:xfrm>
          <a:prstGeom prst="rect">
            <a:avLst/>
          </a:prstGeom>
          <a:effectLst>
            <a:softEdge rad="127000"/>
          </a:effec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6F6950D-62D4-4B8E-8FF2-D3788F2B7F90}"/>
              </a:ext>
            </a:extLst>
          </p:cNvPr>
          <p:cNvCxnSpPr>
            <a:cxnSpLocks/>
          </p:cNvCxnSpPr>
          <p:nvPr/>
        </p:nvCxnSpPr>
        <p:spPr>
          <a:xfrm>
            <a:off x="5135893" y="2851980"/>
            <a:ext cx="576064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EB6F9F0-5614-4531-AF59-2E9562A44C7B}"/>
              </a:ext>
            </a:extLst>
          </p:cNvPr>
          <p:cNvCxnSpPr>
            <a:cxnSpLocks/>
          </p:cNvCxnSpPr>
          <p:nvPr/>
        </p:nvCxnSpPr>
        <p:spPr>
          <a:xfrm>
            <a:off x="5093021" y="4663568"/>
            <a:ext cx="618936" cy="196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" name="robotic2 moving1">
            <a:hlinkClick r:id="" action="ppaction://media"/>
            <a:extLst>
              <a:ext uri="{FF2B5EF4-FFF2-40B4-BE49-F238E27FC236}">
                <a16:creationId xmlns:a16="http://schemas.microsoft.com/office/drawing/2014/main" id="{09E3E366-09A3-4C1A-A237-C7E59B25B6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6.333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30846" y="4282219"/>
            <a:ext cx="3512589" cy="2016224"/>
          </a:xfrm>
          <a:prstGeom prst="rect">
            <a:avLst/>
          </a:prstGeom>
          <a:effectLst>
            <a:softEdge rad="127000"/>
          </a:effectLst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E574B5F-3E08-419C-AF4A-B3B5939D7B24}"/>
              </a:ext>
            </a:extLst>
          </p:cNvPr>
          <p:cNvCxnSpPr>
            <a:cxnSpLocks/>
          </p:cNvCxnSpPr>
          <p:nvPr/>
        </p:nvCxnSpPr>
        <p:spPr>
          <a:xfrm>
            <a:off x="5127265" y="6780346"/>
            <a:ext cx="550457" cy="192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7" name="57675ff1334998c040aa33103d54cdff">
            <a:hlinkClick r:id="" action="ppaction://media"/>
            <a:extLst>
              <a:ext uri="{FF2B5EF4-FFF2-40B4-BE49-F238E27FC236}">
                <a16:creationId xmlns:a16="http://schemas.microsoft.com/office/drawing/2014/main" id="{28D43A5E-1D33-40B6-9340-4E94C62EE1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89817" y="6443777"/>
            <a:ext cx="3417487" cy="193642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3" name="图片 12" descr="20">
            <a:extLst>
              <a:ext uri="{FF2B5EF4-FFF2-40B4-BE49-F238E27FC236}">
                <a16:creationId xmlns:a16="http://schemas.microsoft.com/office/drawing/2014/main" id="{8F909374-92DB-4A50-8501-03DDD12B3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0846" y="1947516"/>
            <a:ext cx="3648340" cy="218936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B39246-46B3-4D63-8B6A-EAD89DD3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21681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59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243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星形: 六角 3">
            <a:extLst>
              <a:ext uri="{FF2B5EF4-FFF2-40B4-BE49-F238E27FC236}">
                <a16:creationId xmlns:a16="http://schemas.microsoft.com/office/drawing/2014/main" id="{AF0070F1-72DA-4314-B586-ACFFE8000C41}"/>
              </a:ext>
            </a:extLst>
          </p:cNvPr>
          <p:cNvSpPr/>
          <p:nvPr/>
        </p:nvSpPr>
        <p:spPr>
          <a:xfrm>
            <a:off x="3344985" y="3903006"/>
            <a:ext cx="960107" cy="1063981"/>
          </a:xfrm>
          <a:prstGeom prst="star6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539" dirty="0">
                <a:solidFill>
                  <a:schemeClr val="tx1"/>
                </a:solidFill>
              </a:rPr>
              <a:t>2</a:t>
            </a:r>
            <a:endParaRPr lang="zh-CN" altLang="en-US" sz="3539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B8B2FF-4D7A-4F25-B05B-5EA93E2C91F0}"/>
              </a:ext>
            </a:extLst>
          </p:cNvPr>
          <p:cNvSpPr txBox="1"/>
          <p:nvPr/>
        </p:nvSpPr>
        <p:spPr>
          <a:xfrm>
            <a:off x="4305092" y="3903005"/>
            <a:ext cx="624069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3" dirty="0"/>
              <a:t> Assessment</a:t>
            </a:r>
            <a:endParaRPr lang="zh-CN" altLang="en-US" sz="5333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2BDADC-F893-4AF4-B38F-5FA6FA7F5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C29864-499A-4794-8D0C-501533E6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7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06524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35EEE7-0F0A-4323-BDE3-C6FC797121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49FD2B91-45CA-429B-8E06-517D7B03F7EB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F43A7D-6B4E-4553-85FE-DF2C7CF74E72}"/>
              </a:ext>
            </a:extLst>
          </p:cNvPr>
          <p:cNvSpPr txBox="1"/>
          <p:nvPr/>
        </p:nvSpPr>
        <p:spPr>
          <a:xfrm>
            <a:off x="1589281" y="1564357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How do they function?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FC075D-4405-407D-950B-5277F324F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178580"/>
            <a:ext cx="3456384" cy="196890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4B04E2-00B2-49B1-8A18-8F3E64A66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284067"/>
            <a:ext cx="3456384" cy="211236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418FFE-1E94-4BA5-94F7-83CAF75B3A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6653583"/>
            <a:ext cx="3552395" cy="1776197"/>
          </a:xfrm>
          <a:prstGeom prst="rect">
            <a:avLst/>
          </a:prstGeom>
          <a:effectLst>
            <a:softEdge rad="127000"/>
          </a:effec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2DB9C10-DFEB-4648-A969-55B08B2A844F}"/>
              </a:ext>
            </a:extLst>
          </p:cNvPr>
          <p:cNvCxnSpPr>
            <a:cxnSpLocks/>
          </p:cNvCxnSpPr>
          <p:nvPr/>
        </p:nvCxnSpPr>
        <p:spPr>
          <a:xfrm flipH="1">
            <a:off x="4175788" y="3035928"/>
            <a:ext cx="19202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F2864F8-F05D-46A4-944E-5E676639B431}"/>
              </a:ext>
            </a:extLst>
          </p:cNvPr>
          <p:cNvSpPr txBox="1"/>
          <p:nvPr/>
        </p:nvSpPr>
        <p:spPr>
          <a:xfrm>
            <a:off x="4271797" y="2466444"/>
            <a:ext cx="2304256" cy="118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39" dirty="0"/>
              <a:t>Servo Rotating</a:t>
            </a:r>
            <a:endParaRPr lang="zh-CN" altLang="en-US" sz="3539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0CA7C4E-0B5F-49FB-B5BE-734D58B9FDCD}"/>
              </a:ext>
            </a:extLst>
          </p:cNvPr>
          <p:cNvCxnSpPr>
            <a:cxnSpLocks/>
          </p:cNvCxnSpPr>
          <p:nvPr/>
        </p:nvCxnSpPr>
        <p:spPr>
          <a:xfrm flipH="1">
            <a:off x="4079776" y="7740451"/>
            <a:ext cx="2208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CAB21D1-A607-47A5-AC68-335CB26BBE75}"/>
              </a:ext>
            </a:extLst>
          </p:cNvPr>
          <p:cNvSpPr txBox="1"/>
          <p:nvPr/>
        </p:nvSpPr>
        <p:spPr>
          <a:xfrm>
            <a:off x="3887754" y="4966682"/>
            <a:ext cx="2688299" cy="636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39" dirty="0"/>
              <a:t>Legs Crawling</a:t>
            </a:r>
            <a:endParaRPr lang="zh-CN" altLang="en-US" sz="3539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621B5AE-D03B-45D2-B184-7B7A392932F0}"/>
              </a:ext>
            </a:extLst>
          </p:cNvPr>
          <p:cNvCxnSpPr>
            <a:cxnSpLocks/>
          </p:cNvCxnSpPr>
          <p:nvPr/>
        </p:nvCxnSpPr>
        <p:spPr>
          <a:xfrm flipH="1">
            <a:off x="4079777" y="5545154"/>
            <a:ext cx="21122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F31E728-D83C-4960-8CE7-40EB5671F6C1}"/>
              </a:ext>
            </a:extLst>
          </p:cNvPr>
          <p:cNvSpPr txBox="1"/>
          <p:nvPr/>
        </p:nvSpPr>
        <p:spPr>
          <a:xfrm>
            <a:off x="4000189" y="7103482"/>
            <a:ext cx="2976331" cy="636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39" dirty="0"/>
              <a:t>Wheels rolling</a:t>
            </a:r>
            <a:endParaRPr lang="zh-CN" altLang="en-US" sz="3539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5BB37F-C3AB-45C5-A1EB-D03433E91BCD}"/>
              </a:ext>
            </a:extLst>
          </p:cNvPr>
          <p:cNvSpPr txBox="1"/>
          <p:nvPr/>
        </p:nvSpPr>
        <p:spPr>
          <a:xfrm>
            <a:off x="7440149" y="2699318"/>
            <a:ext cx="3456384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3" dirty="0"/>
              <a:t>What about….?</a:t>
            </a:r>
            <a:endParaRPr lang="zh-CN" altLang="en-US" sz="3733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F1E4B3F-530B-4979-913A-2D08D0F45E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8168" y="3244077"/>
            <a:ext cx="3243086" cy="24323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AE0326D-A24C-40CE-8404-5909414AF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932" y="5693043"/>
            <a:ext cx="4800533" cy="241970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90A4F2-5D21-405D-955B-D4533C59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8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46173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  <p:bldP spid="20" grpId="0"/>
      <p:bldP spid="2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35EEE7-0F0A-4323-BDE3-C6FC797121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1267527"/>
            <a:ext cx="1539147" cy="11456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49FD2B91-45CA-429B-8E06-517D7B03F7EB}"/>
              </a:ext>
            </a:extLst>
          </p:cNvPr>
          <p:cNvSpPr/>
          <p:nvPr/>
        </p:nvSpPr>
        <p:spPr>
          <a:xfrm>
            <a:off x="321875" y="1416138"/>
            <a:ext cx="1056117" cy="76808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39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C7267F-4C86-4F60-A17A-61C9AC456B2E}"/>
              </a:ext>
            </a:extLst>
          </p:cNvPr>
          <p:cNvSpPr txBox="1"/>
          <p:nvPr/>
        </p:nvSpPr>
        <p:spPr>
          <a:xfrm>
            <a:off x="1589281" y="1564357"/>
            <a:ext cx="774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How does it function?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B97071-7B68-4351-8F6B-1404C1FE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" y="2600790"/>
            <a:ext cx="4419682" cy="4751228"/>
          </a:xfrm>
          <a:prstGeom prst="rect">
            <a:avLst/>
          </a:prstGeom>
          <a:effectLst>
            <a:softEdge rad="127000"/>
          </a:effec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4B8AE1F-4917-4AF5-9170-5EA79B01FABE}"/>
              </a:ext>
            </a:extLst>
          </p:cNvPr>
          <p:cNvCxnSpPr>
            <a:cxnSpLocks/>
          </p:cNvCxnSpPr>
          <p:nvPr/>
        </p:nvCxnSpPr>
        <p:spPr>
          <a:xfrm>
            <a:off x="4501962" y="3008038"/>
            <a:ext cx="11886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05C15F-F104-45D3-B979-FFB2CD354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809" y="2395730"/>
            <a:ext cx="2639595" cy="122461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8B0819-7DC0-4CBF-8F34-45E92F987C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511" y="2381370"/>
            <a:ext cx="2564460" cy="1282231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58F84A1-98ED-4763-9F68-CA8403FE24A1}"/>
              </a:ext>
            </a:extLst>
          </p:cNvPr>
          <p:cNvCxnSpPr>
            <a:cxnSpLocks/>
          </p:cNvCxnSpPr>
          <p:nvPr/>
        </p:nvCxnSpPr>
        <p:spPr>
          <a:xfrm>
            <a:off x="4550357" y="4572099"/>
            <a:ext cx="11886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377D5237-97CD-4150-8008-40178FFF8F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83" y="4092046"/>
            <a:ext cx="2449231" cy="122461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55DD7A5-A937-4E25-B4B1-179FC3DC97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495" y="4092049"/>
            <a:ext cx="2688300" cy="1344151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018F7CE-E8E7-4C43-93A5-602E8630F73A}"/>
              </a:ext>
            </a:extLst>
          </p:cNvPr>
          <p:cNvCxnSpPr>
            <a:cxnSpLocks/>
          </p:cNvCxnSpPr>
          <p:nvPr/>
        </p:nvCxnSpPr>
        <p:spPr>
          <a:xfrm>
            <a:off x="4602158" y="6444307"/>
            <a:ext cx="11886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B9EEC9A-FCB3-400F-A938-24662E3EC5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3062" y="5448250"/>
            <a:ext cx="1399679" cy="240785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8131166-31E5-4DA3-84B8-EAF64CC056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309" y="5930530"/>
            <a:ext cx="3047528" cy="152376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D76A4C-F4BD-464C-8CAE-EE34C861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9</a:t>
            </a:fld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407584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heme/theme1.xml><?xml version="1.0" encoding="utf-8"?>
<a:theme xmlns:a="http://schemas.openxmlformats.org/drawingml/2006/main" name="主题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358</Words>
  <Application>Microsoft Office PowerPoint</Application>
  <PresentationFormat>自定义</PresentationFormat>
  <Paragraphs>128</Paragraphs>
  <Slides>19</Slides>
  <Notes>1</Notes>
  <HiddenSlides>0</HiddenSlides>
  <MMClips>8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Adobe 宋体 Std L</vt:lpstr>
      <vt:lpstr>等线</vt:lpstr>
      <vt:lpstr>等线 Light</vt:lpstr>
      <vt:lpstr>Arial</vt:lpstr>
      <vt:lpstr>Calibri</vt:lpstr>
      <vt:lpstr>Calibri Light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　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2019-12-18T03:23:44Z</dcterms:created>
  <dcterms:modified xsi:type="dcterms:W3CDTF">2020-01-03T09:34:09Z</dcterms:modified>
</cp:coreProperties>
</file>